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3" r:id="rId4"/>
    <p:sldId id="262" r:id="rId5"/>
    <p:sldId id="264" r:id="rId6"/>
    <p:sldId id="265" r:id="rId7"/>
    <p:sldId id="266" r:id="rId8"/>
    <p:sldId id="270" r:id="rId9"/>
    <p:sldId id="269" r:id="rId10"/>
    <p:sldId id="268" r:id="rId11"/>
    <p:sldId id="267" r:id="rId12"/>
    <p:sldId id="273" r:id="rId13"/>
    <p:sldId id="272" r:id="rId14"/>
    <p:sldId id="271" r:id="rId15"/>
    <p:sldId id="274" r:id="rId16"/>
    <p:sldId id="275" r:id="rId1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7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9B73-5941-43B4-9CBD-6940B64AF07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508-82F5-400E-96FF-DEBF3ACA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76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9B73-5941-43B4-9CBD-6940B64AF07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508-82F5-400E-96FF-DEBF3ACA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7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9B73-5941-43B4-9CBD-6940B64AF07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508-82F5-400E-96FF-DEBF3ACA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9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9B73-5941-43B4-9CBD-6940B64AF07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508-82F5-400E-96FF-DEBF3ACA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4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9B73-5941-43B4-9CBD-6940B64AF07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508-82F5-400E-96FF-DEBF3ACA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3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9B73-5941-43B4-9CBD-6940B64AF07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508-82F5-400E-96FF-DEBF3ACA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95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9B73-5941-43B4-9CBD-6940B64AF07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508-82F5-400E-96FF-DEBF3ACA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5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9B73-5941-43B4-9CBD-6940B64AF07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508-82F5-400E-96FF-DEBF3ACA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4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9B73-5941-43B4-9CBD-6940B64AF07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508-82F5-400E-96FF-DEBF3ACA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0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9B73-5941-43B4-9CBD-6940B64AF07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508-82F5-400E-96FF-DEBF3ACA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6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9B73-5941-43B4-9CBD-6940B64AF07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508-82F5-400E-96FF-DEBF3ACA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6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49B73-5941-43B4-9CBD-6940B64AF07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D3508-82F5-400E-96FF-DEBF3ACA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9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 Cover2_inside cover 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0262"/>
            <a:ext cx="7886700" cy="387316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r>
              <a:rPr lang="en-US" b="1" dirty="0"/>
              <a:t>Options for Improved</a:t>
            </a:r>
            <a:br>
              <a:rPr lang="en-US" b="1" dirty="0"/>
            </a:br>
            <a:r>
              <a:rPr lang="en-US" b="1" dirty="0"/>
              <a:t>Boater Access to the </a:t>
            </a:r>
            <a:br>
              <a:rPr lang="en-US" b="1" dirty="0"/>
            </a:br>
            <a:r>
              <a:rPr lang="en-US" b="1" dirty="0"/>
              <a:t>Jacksonville Zoo &amp; Gardens</a:t>
            </a:r>
            <a:br>
              <a:rPr lang="en-US" sz="3600" b="1" dirty="0"/>
            </a:br>
            <a:br>
              <a:rPr lang="en-US" sz="3600" b="1" dirty="0"/>
            </a:br>
            <a:br>
              <a:rPr lang="en-US" sz="3000" b="1" dirty="0"/>
            </a:br>
            <a:r>
              <a:rPr lang="en-US" sz="2700" b="1" dirty="0"/>
              <a:t>Presented to the</a:t>
            </a:r>
            <a:br>
              <a:rPr lang="en-US" sz="2700" b="1" dirty="0"/>
            </a:br>
            <a:r>
              <a:rPr lang="en-US" sz="2700" b="1" dirty="0"/>
              <a:t>Jacksonville Waterways Commission</a:t>
            </a:r>
            <a:br>
              <a:rPr lang="en-US" sz="2700" b="1" dirty="0"/>
            </a:br>
            <a:r>
              <a:rPr lang="en-US" sz="2700" b="1" dirty="0"/>
              <a:t>October 11, 2017</a:t>
            </a:r>
            <a:endParaRPr lang="en-US" b="1" dirty="0"/>
          </a:p>
        </p:txBody>
      </p:sp>
      <p:pic>
        <p:nvPicPr>
          <p:cNvPr id="7" name="Picture 2" descr="http://www.coj.net/getmedia/c4ca0650-0f86-4664-b586-3d5ccd2890cc/COJ-logo-Silver-Blue.aspx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5980" y="4801374"/>
            <a:ext cx="1290043" cy="129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jaxmomsblog.com/wp-content/uploads/2016/09/Jacksonville-Zoo-Logo-e142111985552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9843" y="4801374"/>
            <a:ext cx="2128400" cy="141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848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G Cover2_inside cover 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693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Options for Improved Access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8635" y="1157993"/>
            <a:ext cx="71835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Dredge currently proposed alignment to -6’ MLLW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~$1,000,000*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Life of project not defined, maybe 4-5 years?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Dredge currently proposed alignment to -4’ MLLW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~$600,000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Larger boats would be excluded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Life of project maybe 3 years?</a:t>
            </a:r>
          </a:p>
          <a:p>
            <a:pPr lvl="1"/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Dredge Channel Aligned Slightly to the East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~1,000,000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Slightly deeper water but slightly longer dredged channel needed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Life of project probably better due to ebb tide flushing</a:t>
            </a:r>
          </a:p>
          <a:p>
            <a:pPr lvl="1"/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Extend Existing Dock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Still need dredging, but will reduce channel length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Expensive at ~$10,000 for every 10’ of extension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Relocate Boating Access Elsewhere on Zoo Property…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r>
              <a:rPr lang="en-US" sz="1400" b="1" i="1" dirty="0"/>
              <a:t>* All costs provided are rough order of magnitude estimates only</a:t>
            </a:r>
          </a:p>
        </p:txBody>
      </p:sp>
    </p:spTree>
    <p:extLst>
      <p:ext uri="{BB962C8B-B14F-4D97-AF65-F5344CB8AC3E}">
        <p14:creationId xmlns:p14="http://schemas.microsoft.com/office/powerpoint/2010/main" val="2713851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G Cover2_inside cover 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693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Potential Alternate Boater Access Site</a:t>
            </a:r>
          </a:p>
          <a:p>
            <a:pPr algn="ctr"/>
            <a:r>
              <a:rPr lang="en-US" sz="2800" b="1" dirty="0"/>
              <a:t>Jacksonville Zoo Gate Dock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65" y="1514158"/>
            <a:ext cx="7251815" cy="45861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4300" y="6053439"/>
            <a:ext cx="1961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Google Earth – 09-12-17</a:t>
            </a:r>
          </a:p>
        </p:txBody>
      </p:sp>
      <p:sp>
        <p:nvSpPr>
          <p:cNvPr id="7" name="Flowchart: Connector 6"/>
          <p:cNvSpPr/>
          <p:nvPr/>
        </p:nvSpPr>
        <p:spPr>
          <a:xfrm>
            <a:off x="5157762" y="3046659"/>
            <a:ext cx="1396538" cy="1292507"/>
          </a:xfrm>
          <a:prstGeom prst="flowChartConnector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69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405" y="1825625"/>
            <a:ext cx="6065190" cy="4351338"/>
          </a:xfrm>
        </p:spPr>
      </p:pic>
      <p:pic>
        <p:nvPicPr>
          <p:cNvPr id="4" name="Picture 3" descr="BG Cover2_inside cover sl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60693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Gate Dock Area Bathymetry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74" y="1152481"/>
            <a:ext cx="8038601" cy="51370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27807" y="6311899"/>
            <a:ext cx="2716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ARC Surveying &amp; Mapping – 2010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7288823" y="3060450"/>
            <a:ext cx="1411165" cy="219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288823" y="3607856"/>
            <a:ext cx="1446335" cy="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16462" y="2413488"/>
            <a:ext cx="165862" cy="15878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llout: Bent Line 26"/>
          <p:cNvSpPr/>
          <p:nvPr/>
        </p:nvSpPr>
        <p:spPr>
          <a:xfrm>
            <a:off x="857484" y="1405624"/>
            <a:ext cx="929753" cy="274320"/>
          </a:xfrm>
          <a:prstGeom prst="borderCallout2">
            <a:avLst>
              <a:gd name="adj1" fmla="val 47381"/>
              <a:gd name="adj2" fmla="val 100839"/>
              <a:gd name="adj3" fmla="val 32961"/>
              <a:gd name="adj4" fmla="val 126010"/>
              <a:gd name="adj5" fmla="val 21591"/>
              <a:gd name="adj6" fmla="val 148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-3’ MLLW</a:t>
            </a:r>
          </a:p>
        </p:txBody>
      </p:sp>
      <p:cxnSp>
        <p:nvCxnSpPr>
          <p:cNvPr id="29" name="Straight Arrow Connector 28"/>
          <p:cNvCxnSpPr>
            <a:stCxn id="27" idx="0"/>
          </p:cNvCxnSpPr>
          <p:nvPr/>
        </p:nvCxnSpPr>
        <p:spPr>
          <a:xfrm flipV="1">
            <a:off x="1787237" y="1456161"/>
            <a:ext cx="465799" cy="8662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llout: Bent Line 31"/>
          <p:cNvSpPr/>
          <p:nvPr/>
        </p:nvSpPr>
        <p:spPr>
          <a:xfrm>
            <a:off x="1870736" y="5536347"/>
            <a:ext cx="1026700" cy="442139"/>
          </a:xfrm>
          <a:prstGeom prst="borderCallout2">
            <a:avLst>
              <a:gd name="adj1" fmla="val 50412"/>
              <a:gd name="adj2" fmla="val -1086"/>
              <a:gd name="adj3" fmla="val 72264"/>
              <a:gd name="adj4" fmla="val -27415"/>
              <a:gd name="adj5" fmla="val 82801"/>
              <a:gd name="adj6" fmla="val -47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DERELICT VESSELS</a:t>
            </a:r>
          </a:p>
        </p:txBody>
      </p:sp>
      <p:cxnSp>
        <p:nvCxnSpPr>
          <p:cNvPr id="33" name="Straight Arrow Connector 32"/>
          <p:cNvCxnSpPr>
            <a:stCxn id="32" idx="2"/>
          </p:cNvCxnSpPr>
          <p:nvPr/>
        </p:nvCxnSpPr>
        <p:spPr>
          <a:xfrm flipH="1">
            <a:off x="1318688" y="5757417"/>
            <a:ext cx="552048" cy="16530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llout: Bent Line 38"/>
          <p:cNvSpPr/>
          <p:nvPr/>
        </p:nvSpPr>
        <p:spPr>
          <a:xfrm>
            <a:off x="7465105" y="1595928"/>
            <a:ext cx="1015905" cy="459394"/>
          </a:xfrm>
          <a:prstGeom prst="borderCallout2">
            <a:avLst>
              <a:gd name="adj1" fmla="val 103055"/>
              <a:gd name="adj2" fmla="val 49922"/>
              <a:gd name="adj3" fmla="val 162510"/>
              <a:gd name="adj4" fmla="val 49502"/>
              <a:gd name="adj5" fmla="val 274573"/>
              <a:gd name="adj6" fmla="val 49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GATE DOCKS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7973058" y="2050123"/>
            <a:ext cx="0" cy="8143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0"/>
          </p:cNvCxnSpPr>
          <p:nvPr/>
        </p:nvCxnSpPr>
        <p:spPr>
          <a:xfrm>
            <a:off x="1787237" y="1542784"/>
            <a:ext cx="748331" cy="75484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llout: Bent Line 18"/>
          <p:cNvSpPr/>
          <p:nvPr/>
        </p:nvSpPr>
        <p:spPr>
          <a:xfrm>
            <a:off x="4572000" y="4007239"/>
            <a:ext cx="929753" cy="274320"/>
          </a:xfrm>
          <a:prstGeom prst="borderCallout2">
            <a:avLst>
              <a:gd name="adj1" fmla="val 47381"/>
              <a:gd name="adj2" fmla="val 100839"/>
              <a:gd name="adj3" fmla="val 32961"/>
              <a:gd name="adj4" fmla="val 126010"/>
              <a:gd name="adj5" fmla="val 21591"/>
              <a:gd name="adj6" fmla="val 148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-3’ MLLW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494668" y="4057776"/>
            <a:ext cx="465799" cy="8662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988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652741"/>
              </p:ext>
            </p:extLst>
          </p:nvPr>
        </p:nvGraphicFramePr>
        <p:xfrm>
          <a:off x="628650" y="1825625"/>
          <a:ext cx="78867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val="23916133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506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17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92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658109"/>
                  </a:ext>
                </a:extLst>
              </a:tr>
            </a:tbl>
          </a:graphicData>
        </a:graphic>
      </p:graphicFrame>
      <p:pic>
        <p:nvPicPr>
          <p:cNvPr id="4" name="Picture 3" descr="BG Cover2_inside cover 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693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Gate Dock Option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5094"/>
            <a:ext cx="9144000" cy="4040644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74974"/>
              </p:ext>
            </p:extLst>
          </p:nvPr>
        </p:nvGraphicFramePr>
        <p:xfrm>
          <a:off x="2446789" y="5305738"/>
          <a:ext cx="4572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04555083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882972403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Rough Order of Magnitude</a:t>
                      </a:r>
                      <a:r>
                        <a:rPr lang="en-US" sz="1500" baseline="0" dirty="0"/>
                        <a:t> Cost</a:t>
                      </a:r>
                      <a:endParaRPr lang="en-US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0385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Dredging to -6’ MLLW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$500,000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973294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Floating Docks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$350,000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540683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Refurbish</a:t>
                      </a:r>
                      <a:r>
                        <a:rPr lang="en-US" sz="1500" baseline="0" dirty="0"/>
                        <a:t> Fixed Docks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$200,000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7024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335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G Cover2_inside cover 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0693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Gate Dock Option 2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290526"/>
              </p:ext>
            </p:extLst>
          </p:nvPr>
        </p:nvGraphicFramePr>
        <p:xfrm>
          <a:off x="2430163" y="5287253"/>
          <a:ext cx="453720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202">
                  <a:extLst>
                    <a:ext uri="{9D8B030D-6E8A-4147-A177-3AD203B41FA5}">
                      <a16:colId xmlns:a16="http://schemas.microsoft.com/office/drawing/2014/main" val="304555083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882972403"/>
                    </a:ext>
                  </a:extLst>
                </a:gridCol>
              </a:tblGrid>
              <a:tr h="320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Rough Order of Magnitude</a:t>
                      </a:r>
                      <a:r>
                        <a:rPr lang="en-US" sz="1500" baseline="0" dirty="0"/>
                        <a:t> Cost</a:t>
                      </a:r>
                      <a:endParaRPr lang="en-US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03859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dirty="0"/>
                        <a:t>200’ Floating</a:t>
                      </a:r>
                      <a:r>
                        <a:rPr lang="en-US" sz="1500" baseline="0" dirty="0"/>
                        <a:t> Dock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$250,000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973294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dirty="0"/>
                        <a:t>400’ Fixed Access Dock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$300,000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540683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dirty="0"/>
                        <a:t>Refurbish</a:t>
                      </a:r>
                      <a:r>
                        <a:rPr lang="en-US" sz="1500" baseline="0" dirty="0"/>
                        <a:t> Fixed Dock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$100,000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7024706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4027"/>
            <a:ext cx="9144000" cy="412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30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 Cover2_inside cover 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344" y="1266738"/>
            <a:ext cx="4735167" cy="5083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0693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	Jacksonville Zoo &amp; Gardens</a:t>
            </a:r>
          </a:p>
          <a:p>
            <a:r>
              <a:rPr lang="en-US" sz="2800" b="1" dirty="0"/>
              <a:t>	Illustrative Master Plan Overlay </a:t>
            </a:r>
          </a:p>
          <a:p>
            <a:r>
              <a:rPr lang="en-US" sz="2800" b="1" dirty="0"/>
              <a:t>	with Gate Dock Option 2</a:t>
            </a:r>
          </a:p>
          <a:p>
            <a:endParaRPr lang="en-US" sz="28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425582" y="4673856"/>
            <a:ext cx="1146418" cy="80329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057236" y="4477055"/>
            <a:ext cx="28225" cy="339709"/>
          </a:xfrm>
          <a:prstGeom prst="line">
            <a:avLst/>
          </a:prstGeom>
          <a:ln w="603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69445" y="4648655"/>
            <a:ext cx="262721" cy="17959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86223" y="4666881"/>
            <a:ext cx="215726" cy="1395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760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G Cover2_inside cover 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0693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Jacksonville Zoo &amp; Gardens</a:t>
            </a:r>
          </a:p>
          <a:p>
            <a:pPr algn="ctr"/>
            <a:r>
              <a:rPr lang="en-US" sz="2800" b="1" dirty="0"/>
              <a:t>Recommendations for Boater Access Improvements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1229" y="1790090"/>
            <a:ext cx="6643229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Repurpose Existing Fixed Dock &amp; Remove Remnant Floating Docks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Obtain new Bathymetric Survey for Gate Dock Area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Take Advantage of Naturally Deeper at Gate Dock Area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Determine Optimum Combination of Dredging &amp; Docks to: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/>
              <a:t>Maximize Life Expectancy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/>
              <a:t>Minimize Capital Costs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Coordinate Final Design with New Master Plan</a:t>
            </a:r>
          </a:p>
          <a:p>
            <a:endParaRPr lang="en-US" dirty="0"/>
          </a:p>
        </p:txBody>
      </p:sp>
      <p:pic>
        <p:nvPicPr>
          <p:cNvPr id="10" name="Picture 2" descr="http://www.coj.net/getmedia/c4ca0650-0f86-4664-b586-3d5ccd2890cc/COJ-logo-Silver-Blue.aspx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4900" y="5021856"/>
            <a:ext cx="1290043" cy="129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jaxmomsblog.com/wp-content/uploads/2016/09/Jacksonville-Zoo-Logo-e142111985552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183" y="4918077"/>
            <a:ext cx="2128400" cy="141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18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 Cover2_inside cover 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085" y="3134744"/>
            <a:ext cx="4286735" cy="3200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604740"/>
            <a:ext cx="4280529" cy="35255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0693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Zoo Dock – General Location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0408" y="5478088"/>
            <a:ext cx="24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275’ of Floating Dock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115’ of Fixed Dock</a:t>
            </a:r>
          </a:p>
        </p:txBody>
      </p:sp>
    </p:spTree>
    <p:extLst>
      <p:ext uri="{BB962C8B-B14F-4D97-AF65-F5344CB8AC3E}">
        <p14:creationId xmlns:p14="http://schemas.microsoft.com/office/powerpoint/2010/main" val="106740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 Cover2_inside cover 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225" y="1130158"/>
            <a:ext cx="6511058" cy="5031273"/>
          </a:xfrm>
        </p:spPr>
      </p:pic>
      <p:sp>
        <p:nvSpPr>
          <p:cNvPr id="6" name="TextBox 5"/>
          <p:cNvSpPr txBox="1"/>
          <p:nvPr/>
        </p:nvSpPr>
        <p:spPr>
          <a:xfrm>
            <a:off x="0" y="43358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Zoo Waterfront Property Map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3455" y="6161431"/>
            <a:ext cx="2578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Duval County Property Appraiser</a:t>
            </a:r>
          </a:p>
        </p:txBody>
      </p:sp>
    </p:spTree>
    <p:extLst>
      <p:ext uri="{BB962C8B-B14F-4D97-AF65-F5344CB8AC3E}">
        <p14:creationId xmlns:p14="http://schemas.microsoft.com/office/powerpoint/2010/main" val="2609499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G Cover2_inside cover 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491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Pre-Hurricane Irma Aerial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546" y="1130158"/>
            <a:ext cx="5785533" cy="506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8648" y="6209788"/>
            <a:ext cx="246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Google Earth – 03-15-17</a:t>
            </a:r>
          </a:p>
        </p:txBody>
      </p:sp>
    </p:spTree>
    <p:extLst>
      <p:ext uri="{BB962C8B-B14F-4D97-AF65-F5344CB8AC3E}">
        <p14:creationId xmlns:p14="http://schemas.microsoft.com/office/powerpoint/2010/main" val="3164073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G Cover2_inside cover 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2751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Post-Hurricane Irma Aerial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203" y="1085673"/>
            <a:ext cx="5677593" cy="50218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38648" y="6209788"/>
            <a:ext cx="246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Google Earth – 09-12-17</a:t>
            </a:r>
          </a:p>
        </p:txBody>
      </p:sp>
    </p:spTree>
    <p:extLst>
      <p:ext uri="{BB962C8B-B14F-4D97-AF65-F5344CB8AC3E}">
        <p14:creationId xmlns:p14="http://schemas.microsoft.com/office/powerpoint/2010/main" val="2458779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G Cover2_inside cover 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65" y="1288473"/>
            <a:ext cx="8630414" cy="5112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3617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Bathymetry at Zoo Dock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8327" y="5919549"/>
            <a:ext cx="2716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 ARC Surveying &amp; Mapping – 2010</a:t>
            </a:r>
          </a:p>
          <a:p>
            <a:r>
              <a:rPr lang="en-US" sz="1400" dirty="0"/>
              <a:t>- Depths Relative to NAVD</a:t>
            </a:r>
          </a:p>
        </p:txBody>
      </p:sp>
    </p:spTree>
    <p:extLst>
      <p:ext uri="{BB962C8B-B14F-4D97-AF65-F5344CB8AC3E}">
        <p14:creationId xmlns:p14="http://schemas.microsoft.com/office/powerpoint/2010/main" val="3700742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 Cover2_inside cover 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8548"/>
            <a:ext cx="9144000" cy="48315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27789" y="5825000"/>
            <a:ext cx="2716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 ARC Surveying &amp; Mapping – 2010</a:t>
            </a:r>
          </a:p>
          <a:p>
            <a:r>
              <a:rPr lang="en-US" sz="1400" dirty="0"/>
              <a:t>- Depths Relative to NAVD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8182" y="5264432"/>
            <a:ext cx="2916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800’ to Navigable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-5’ NAVD = ~-3’ MLLW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1,200’ of dredging required for whole dock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8208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Distance to Navigable Water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554816"/>
              </p:ext>
            </p:extLst>
          </p:nvPr>
        </p:nvGraphicFramePr>
        <p:xfrm>
          <a:off x="3285066" y="4689045"/>
          <a:ext cx="2942705" cy="1775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315">
                  <a:extLst>
                    <a:ext uri="{9D8B030D-6E8A-4147-A177-3AD203B41FA5}">
                      <a16:colId xmlns:a16="http://schemas.microsoft.com/office/drawing/2014/main" val="2513968915"/>
                    </a:ext>
                  </a:extLst>
                </a:gridCol>
                <a:gridCol w="1776390">
                  <a:extLst>
                    <a:ext uri="{9D8B030D-6E8A-4147-A177-3AD203B41FA5}">
                      <a16:colId xmlns:a16="http://schemas.microsoft.com/office/drawing/2014/main" val="4179885816"/>
                    </a:ext>
                  </a:extLst>
                </a:gridCol>
              </a:tblGrid>
              <a:tr h="5019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Power</a:t>
                      </a:r>
                      <a:r>
                        <a:rPr lang="en-US" sz="1400" baseline="0" dirty="0"/>
                        <a:t> Boat 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Rule of Thumb</a:t>
                      </a:r>
                    </a:p>
                    <a:p>
                      <a:pPr algn="ctr"/>
                      <a:r>
                        <a:rPr lang="en-US" sz="1400" dirty="0"/>
                        <a:t>Draft</a:t>
                      </a:r>
                      <a:r>
                        <a:rPr lang="en-US" sz="1400" baseline="0" dirty="0"/>
                        <a:t> Requirement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504088"/>
                  </a:ext>
                </a:extLst>
              </a:tr>
              <a:tr h="2952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2.9’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164258"/>
                  </a:ext>
                </a:extLst>
              </a:tr>
              <a:tr h="2952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3.5’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775041"/>
                  </a:ext>
                </a:extLst>
              </a:tr>
              <a:tr h="2952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3.9’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05844"/>
                  </a:ext>
                </a:extLst>
              </a:tr>
              <a:tr h="3431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Water Taxi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2.5’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38788"/>
                  </a:ext>
                </a:extLst>
              </a:tr>
            </a:tbl>
          </a:graphicData>
        </a:graphic>
      </p:graphicFrame>
      <p:sp>
        <p:nvSpPr>
          <p:cNvPr id="15" name="Callout: Bent Line 14"/>
          <p:cNvSpPr/>
          <p:nvPr/>
        </p:nvSpPr>
        <p:spPr>
          <a:xfrm>
            <a:off x="1505876" y="2435695"/>
            <a:ext cx="929753" cy="274320"/>
          </a:xfrm>
          <a:prstGeom prst="borderCallout2">
            <a:avLst>
              <a:gd name="adj1" fmla="val 49053"/>
              <a:gd name="adj2" fmla="val -747"/>
              <a:gd name="adj3" fmla="val 91477"/>
              <a:gd name="adj4" fmla="val -26322"/>
              <a:gd name="adj5" fmla="val 133712"/>
              <a:gd name="adj6" fmla="val -535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-3’ MLLW</a:t>
            </a:r>
          </a:p>
        </p:txBody>
      </p:sp>
      <p:cxnSp>
        <p:nvCxnSpPr>
          <p:cNvPr id="21" name="Straight Arrow Connector 20"/>
          <p:cNvCxnSpPr>
            <a:stCxn id="15" idx="2"/>
          </p:cNvCxnSpPr>
          <p:nvPr/>
        </p:nvCxnSpPr>
        <p:spPr>
          <a:xfrm flipH="1">
            <a:off x="949058" y="2572855"/>
            <a:ext cx="556818" cy="25558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794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G Cover2_inside cover 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693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Side-Scan Sonar Mapping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5347" y="5725142"/>
            <a:ext cx="2716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ARC Surveying &amp; Mapping – 2010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54" y="1485106"/>
            <a:ext cx="8994566" cy="42589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259" y="5744095"/>
            <a:ext cx="44082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 scars verify shallow approach depths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Preferred approach is from off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 where prop scars start to disappear</a:t>
            </a:r>
          </a:p>
        </p:txBody>
      </p:sp>
    </p:spTree>
    <p:extLst>
      <p:ext uri="{BB962C8B-B14F-4D97-AF65-F5344CB8AC3E}">
        <p14:creationId xmlns:p14="http://schemas.microsoft.com/office/powerpoint/2010/main" val="3645342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G Cover2_inside cover 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9798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Project Goals for Improved Water Access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6534" y="1653912"/>
            <a:ext cx="45392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 on Recreational Boaters &amp; Water Taxi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Target Boats Requiring &lt;4’ Draft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Minimize Dredging &amp; Construction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Maximize Project Life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68153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Problems with Currently Proposed Solution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36534" y="4354551"/>
            <a:ext cx="5630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1,000’ of dredging = ~$1,000,000 (Dredge to -6’ MLLW)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sedimentation modeling to gauge project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Dredge alignment not optimized to existing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floating dock system destroyed by Irma</a:t>
            </a:r>
          </a:p>
        </p:txBody>
      </p:sp>
    </p:spTree>
    <p:extLst>
      <p:ext uri="{BB962C8B-B14F-4D97-AF65-F5344CB8AC3E}">
        <p14:creationId xmlns:p14="http://schemas.microsoft.com/office/powerpoint/2010/main" val="3666974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</TotalTime>
  <Words>479</Words>
  <Application>Microsoft Office PowerPoint</Application>
  <PresentationFormat>On-screen Show (4:3)</PresentationFormat>
  <Paragraphs>105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 Options for Improved Boater Access to the  Jacksonville Zoo &amp; Gardens   Presented to the Jacksonville Waterways Commission October 11,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Swann, Steve</dc:creator>
  <cp:lastModifiedBy>Swann, Steve</cp:lastModifiedBy>
  <cp:revision>54</cp:revision>
  <cp:lastPrinted>2017-09-27T12:34:42Z</cp:lastPrinted>
  <dcterms:created xsi:type="dcterms:W3CDTF">2017-09-26T14:44:59Z</dcterms:created>
  <dcterms:modified xsi:type="dcterms:W3CDTF">2017-10-10T19:23:21Z</dcterms:modified>
</cp:coreProperties>
</file>